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2" r:id="rId5"/>
    <p:sldId id="263" r:id="rId6"/>
    <p:sldId id="268" r:id="rId7"/>
    <p:sldId id="264" r:id="rId8"/>
    <p:sldId id="265" r:id="rId9"/>
    <p:sldId id="266" r:id="rId10"/>
    <p:sldId id="267" r:id="rId11"/>
    <p:sldId id="269" r:id="rId1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08/11/2025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8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08/11/2025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08/11/2025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970401" cy="1478570"/>
          </a:xfrm>
        </p:spPr>
        <p:txBody>
          <a:bodyPr rtlCol="0">
            <a:normAutofit fontScale="90000"/>
          </a:bodyPr>
          <a:lstStyle/>
          <a:p>
            <a:r>
              <a:rPr lang="pt-BR" b="1" dirty="0"/>
              <a:t>UNIVERSIDADE VIRTUAL DO ESTADO DE SÃO PAULO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5850" y="2927048"/>
            <a:ext cx="3084892" cy="2888269"/>
          </a:xfrm>
        </p:spPr>
        <p:txBody>
          <a:bodyPr rtlCol="0">
            <a:normAutofit fontScale="55000" lnSpcReduction="20000"/>
          </a:bodyPr>
          <a:lstStyle/>
          <a:p>
            <a:pPr marL="0" indent="0">
              <a:buNone/>
            </a:pPr>
            <a:r>
              <a:rPr lang="pt-BR" dirty="0" err="1"/>
              <a:t>Angelo</a:t>
            </a:r>
            <a:r>
              <a:rPr lang="pt-BR" dirty="0"/>
              <a:t> Augusto Tiene, 23203063 </a:t>
            </a:r>
          </a:p>
          <a:p>
            <a:pPr marL="0" indent="0">
              <a:buNone/>
            </a:pPr>
            <a:r>
              <a:rPr lang="pt-BR" dirty="0"/>
              <a:t>Eduardo </a:t>
            </a:r>
            <a:r>
              <a:rPr lang="pt-BR" dirty="0" err="1"/>
              <a:t>Guasti</a:t>
            </a:r>
            <a:r>
              <a:rPr lang="pt-BR" dirty="0"/>
              <a:t> Matsumoto, 23214262</a:t>
            </a:r>
          </a:p>
          <a:p>
            <a:pPr marL="0" indent="0">
              <a:buNone/>
            </a:pPr>
            <a:r>
              <a:rPr lang="pt-BR" dirty="0"/>
              <a:t>Fabricio Ricardo Ferreira, 23205317</a:t>
            </a:r>
          </a:p>
          <a:p>
            <a:pPr marL="0" indent="0">
              <a:buNone/>
            </a:pPr>
            <a:r>
              <a:rPr lang="pt-BR" dirty="0"/>
              <a:t>Flavio Lombardi Ribeiro, 23207586</a:t>
            </a:r>
          </a:p>
          <a:p>
            <a:pPr marL="0" indent="0">
              <a:buNone/>
            </a:pPr>
            <a:r>
              <a:rPr lang="pt-BR" dirty="0"/>
              <a:t>Genivaldo Jeronimo Da Silva, 23214256</a:t>
            </a:r>
          </a:p>
          <a:p>
            <a:pPr marL="0" indent="0">
              <a:buNone/>
            </a:pPr>
            <a:r>
              <a:rPr lang="pt-BR" dirty="0"/>
              <a:t>Natã </a:t>
            </a:r>
            <a:r>
              <a:rPr lang="pt-BR" dirty="0" err="1"/>
              <a:t>Kesley</a:t>
            </a:r>
            <a:r>
              <a:rPr lang="pt-BR" dirty="0"/>
              <a:t> </a:t>
            </a:r>
            <a:r>
              <a:rPr lang="pt-BR" dirty="0" err="1"/>
              <a:t>Stellari</a:t>
            </a:r>
            <a:r>
              <a:rPr lang="pt-BR" dirty="0"/>
              <a:t> Gonçalves, 2104467</a:t>
            </a:r>
          </a:p>
          <a:p>
            <a:pPr marL="0" indent="0">
              <a:buNone/>
            </a:pPr>
            <a:r>
              <a:rPr lang="pt-BR" dirty="0"/>
              <a:t>Renan Barcelos Feliciano, 23213509</a:t>
            </a:r>
          </a:p>
          <a:p>
            <a:pPr marL="0" indent="0">
              <a:buNone/>
            </a:pPr>
            <a:r>
              <a:rPr lang="pt-BR" dirty="0"/>
              <a:t>Rhuan Franklin Gomes, 23221280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949649-4615-67A9-8B14-B055FB931CC4}"/>
              </a:ext>
            </a:extLst>
          </p:cNvPr>
          <p:cNvSpPr txBox="1"/>
          <p:nvPr/>
        </p:nvSpPr>
        <p:spPr>
          <a:xfrm>
            <a:off x="7848219" y="5750752"/>
            <a:ext cx="379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professora orientadora</a:t>
            </a:r>
          </a:p>
          <a:p>
            <a:r>
              <a:rPr lang="pt-BR" b="1" dirty="0"/>
              <a:t>Milene Vitória Lopes Marcolino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0E7030-E05E-02FB-9B9C-6C8B9AB5D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2" y="1460427"/>
            <a:ext cx="7552944" cy="4126514"/>
          </a:xfrm>
          <a:prstGeom prst="rect">
            <a:avLst/>
          </a:prstGeom>
        </p:spPr>
      </p:pic>
      <p:pic>
        <p:nvPicPr>
          <p:cNvPr id="10" name="Imagem 9" descr="Texto, Logotipo, nome da empresa&#10;&#10;O conteúdo gerado por IA pode estar incorreto.">
            <a:extLst>
              <a:ext uri="{FF2B5EF4-FFF2-40B4-BE49-F238E27FC236}">
                <a16:creationId xmlns:a16="http://schemas.microsoft.com/office/drawing/2014/main" id="{7CFD7EE4-EC5A-5087-C515-B32E2EB0D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2944" y="180975"/>
            <a:ext cx="4660487" cy="180975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2092A3-7905-99DE-8329-95705DD34289}"/>
              </a:ext>
            </a:extLst>
          </p:cNvPr>
          <p:cNvSpPr txBox="1"/>
          <p:nvPr/>
        </p:nvSpPr>
        <p:spPr>
          <a:xfrm>
            <a:off x="7848219" y="2134744"/>
            <a:ext cx="379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Projeto Integrador em Computação II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83788C-F67E-0604-963D-17D74AFCF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2426" y="609601"/>
            <a:ext cx="6723496" cy="5181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000" dirty="0"/>
              <a:t>O projeto </a:t>
            </a:r>
            <a:r>
              <a:rPr lang="pt-BR" sz="2000" b="1" dirty="0"/>
              <a:t>Clima Conectado</a:t>
            </a:r>
            <a:r>
              <a:rPr lang="pt-BR" sz="2000" dirty="0"/>
              <a:t> foi desenvolvido para a empresa </a:t>
            </a:r>
            <a:r>
              <a:rPr lang="pt-BR" sz="2000" b="1" dirty="0"/>
              <a:t>Tábuas Cestas Jennifer</a:t>
            </a:r>
            <a:r>
              <a:rPr lang="pt-BR" sz="2000" dirty="0"/>
              <a:t>, em Guaíra/SP, que produz cestas de café da manhã.</a:t>
            </a:r>
            <a:br>
              <a:rPr lang="pt-BR" sz="2000" dirty="0"/>
            </a:br>
            <a:r>
              <a:rPr lang="pt-BR" sz="2000" dirty="0"/>
              <a:t>A empresa enfrentava dificuldades para </a:t>
            </a:r>
            <a:r>
              <a:rPr lang="pt-BR" sz="2000" b="1" dirty="0"/>
              <a:t>manter a temperatura ideal</a:t>
            </a:r>
            <a:r>
              <a:rPr lang="pt-BR" sz="2000" dirty="0"/>
              <a:t> durante o preparo e armazenamento dos alimentos, o que podia causar </a:t>
            </a:r>
            <a:r>
              <a:rPr lang="pt-BR" sz="2000" b="1" dirty="0"/>
              <a:t>deterioração, desperdício e aumento de custos</a:t>
            </a:r>
            <a:r>
              <a:rPr lang="pt-BR" sz="2000" dirty="0"/>
              <a:t>.</a:t>
            </a:r>
          </a:p>
          <a:p>
            <a:pPr>
              <a:lnSpc>
                <a:spcPct val="110000"/>
              </a:lnSpc>
            </a:pPr>
            <a:r>
              <a:rPr lang="pt-BR" sz="2000" b="1" dirty="0"/>
              <a:t>Solução:</a:t>
            </a:r>
            <a:br>
              <a:rPr lang="pt-BR" sz="2000" dirty="0"/>
            </a:br>
            <a:r>
              <a:rPr lang="pt-BR" sz="2000" dirty="0"/>
              <a:t>Criar um sistema simples e acessível de </a:t>
            </a:r>
            <a:r>
              <a:rPr lang="pt-BR" sz="2000" b="1" dirty="0"/>
              <a:t>monitoramento de temperatura e umidade em tempo real</a:t>
            </a:r>
            <a:r>
              <a:rPr lang="pt-BR" sz="2000" dirty="0"/>
              <a:t>, utilizando </a:t>
            </a:r>
            <a:r>
              <a:rPr lang="pt-BR" sz="2000" b="1" dirty="0"/>
              <a:t>Arduino</a:t>
            </a:r>
            <a:r>
              <a:rPr lang="pt-BR" sz="2000" dirty="0"/>
              <a:t> e o software </a:t>
            </a:r>
            <a:r>
              <a:rPr lang="pt-BR" sz="2000" b="1" dirty="0" err="1"/>
              <a:t>Zabbix</a:t>
            </a:r>
            <a:r>
              <a:rPr lang="pt-BR" sz="2000" dirty="0"/>
              <a:t>.</a:t>
            </a:r>
            <a:br>
              <a:rPr lang="pt-BR" sz="2000" dirty="0"/>
            </a:br>
            <a:r>
              <a:rPr lang="pt-BR" sz="2000" dirty="0"/>
              <a:t>O sistema emite </a:t>
            </a:r>
            <a:r>
              <a:rPr lang="pt-BR" sz="2000" b="1" dirty="0"/>
              <a:t>alertas automáticos</a:t>
            </a:r>
            <a:r>
              <a:rPr lang="pt-BR" sz="2000" dirty="0"/>
              <a:t> quando os valores ultrapassam o limite ideal, ajudando a manter a qualidade dos alimentos e reduzir perdas.</a:t>
            </a:r>
          </a:p>
        </p:txBody>
      </p:sp>
      <p:pic>
        <p:nvPicPr>
          <p:cNvPr id="11" name="Espaço Reservado para Imagem 10" descr="Tela de celula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F62F38B3-A2E7-4525-1A85-9CC12C24BB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7852" r="27852"/>
          <a:stretch>
            <a:fillRect/>
          </a:stretch>
        </p:blipFill>
        <p:spPr>
          <a:xfrm>
            <a:off x="7075922" y="209550"/>
            <a:ext cx="4887912" cy="6438900"/>
          </a:xfrm>
        </p:spPr>
      </p:pic>
    </p:spTree>
    <p:extLst>
      <p:ext uri="{BB962C8B-B14F-4D97-AF65-F5344CB8AC3E}">
        <p14:creationId xmlns:p14="http://schemas.microsoft.com/office/powerpoint/2010/main" val="3190371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B7DFF-CF72-6FB2-B705-8755F822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94" y="609600"/>
            <a:ext cx="6585727" cy="663019"/>
          </a:xfrm>
        </p:spPr>
        <p:txBody>
          <a:bodyPr/>
          <a:lstStyle/>
          <a:p>
            <a:r>
              <a:rPr lang="pt-BR" dirty="0"/>
              <a:t>TECNOLOGIAS USADAS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1BA468E-B77E-F9BD-BC21-880FA4186D5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320030" y="1513670"/>
            <a:ext cx="658572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Arduino: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plataforma de prototipagem eletrônica de hardware e software livre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Ubuntu Server: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sistema gratuito usado no servidor.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banco de dados onde ficam as informações.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VirtualBox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programa usado para criar o servidor virtual.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Zabbix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painel de monitoramento e alertas.</a:t>
            </a:r>
          </a:p>
        </p:txBody>
      </p:sp>
      <p:pic>
        <p:nvPicPr>
          <p:cNvPr id="8" name="Espaço Reservado para Imagem 7" descr="Tela de computador com luz azul&#10;&#10;O conteúdo gerado por IA pode estar incorreto.">
            <a:extLst>
              <a:ext uri="{FF2B5EF4-FFF2-40B4-BE49-F238E27FC236}">
                <a16:creationId xmlns:a16="http://schemas.microsoft.com/office/drawing/2014/main" id="{D683F910-CAD8-48E8-55B6-49BF32274F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696" r="20696"/>
          <a:stretch>
            <a:fillRect/>
          </a:stretch>
        </p:blipFill>
        <p:spPr bwMode="auto">
          <a:xfrm>
            <a:off x="7221138" y="78429"/>
            <a:ext cx="4824682" cy="663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4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7DDB05-FD89-BC47-AD9C-2965BC77B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126" y="1161288"/>
            <a:ext cx="7000874" cy="5468112"/>
          </a:xfrm>
        </p:spPr>
        <p:txBody>
          <a:bodyPr/>
          <a:lstStyle/>
          <a:p>
            <a:r>
              <a:rPr lang="pt-BR" sz="2000" dirty="0"/>
              <a:t>O </a:t>
            </a:r>
            <a:r>
              <a:rPr lang="pt-BR" sz="2000" b="1" dirty="0"/>
              <a:t>Clima Conectado</a:t>
            </a:r>
            <a:r>
              <a:rPr lang="pt-BR" sz="2000" dirty="0"/>
              <a:t> usa sensores simples e um microcontrolador para </a:t>
            </a:r>
            <a:r>
              <a:rPr lang="pt-BR" sz="2000" b="1" dirty="0"/>
              <a:t>medir e enviar os dados</a:t>
            </a:r>
            <a:r>
              <a:rPr lang="pt-BR" sz="2000" dirty="0"/>
              <a:t> pela internet.</a:t>
            </a:r>
            <a:br>
              <a:rPr lang="pt-BR" sz="2000" dirty="0"/>
            </a:br>
            <a:r>
              <a:rPr lang="pt-BR" sz="2000" dirty="0"/>
              <a:t>Essas informações são mostradas num </a:t>
            </a:r>
            <a:r>
              <a:rPr lang="pt-BR" sz="2000" b="1" dirty="0"/>
              <a:t>painel de monitoramento</a:t>
            </a:r>
            <a:r>
              <a:rPr lang="pt-BR" sz="2000" dirty="0"/>
              <a:t> que ajuda a acompanhar tudo em tempo real.</a:t>
            </a:r>
          </a:p>
          <a:p>
            <a:r>
              <a:rPr lang="pt-BR" sz="2000" dirty="0"/>
              <a:t>O </a:t>
            </a:r>
            <a:r>
              <a:rPr lang="pt-BR" sz="2000" b="1" dirty="0"/>
              <a:t>Arduino</a:t>
            </a:r>
            <a:r>
              <a:rPr lang="pt-BR" sz="2000" dirty="0"/>
              <a:t> é o “cérebro” do sistema.</a:t>
            </a:r>
            <a:br>
              <a:rPr lang="pt-BR" sz="2000" dirty="0"/>
            </a:br>
            <a:r>
              <a:rPr lang="pt-BR" sz="2000" dirty="0"/>
              <a:t>Ele lê os dados de temperatura e umidade e envia para o servidor.</a:t>
            </a:r>
          </a:p>
          <a:p>
            <a:r>
              <a:rPr lang="pt-BR" sz="2000" b="1" dirty="0"/>
              <a:t>Componentes usados:</a:t>
            </a:r>
            <a:endParaRPr lang="pt-BR" sz="2000" dirty="0"/>
          </a:p>
          <a:p>
            <a:r>
              <a:rPr lang="pt-BR" sz="2000" dirty="0"/>
              <a:t>Arduino Uno</a:t>
            </a:r>
          </a:p>
          <a:p>
            <a:r>
              <a:rPr lang="pt-BR" sz="2000" dirty="0"/>
              <a:t>Sensor DHT22 (temperatura e umidade)</a:t>
            </a:r>
          </a:p>
          <a:p>
            <a:r>
              <a:rPr lang="pt-BR" sz="2000" dirty="0"/>
              <a:t>Módulo Wi-Fi ESP8266 (envia os dados)</a:t>
            </a:r>
          </a:p>
          <a:p>
            <a:endParaRPr lang="pt-BR" dirty="0"/>
          </a:p>
        </p:txBody>
      </p:sp>
      <p:pic>
        <p:nvPicPr>
          <p:cNvPr id="10" name="Espaço Reservado para Imagem 9" descr="Circuito eletrônico em superfície cinza&#10;&#10;O conteúdo gerado por IA pode estar incorreto.">
            <a:extLst>
              <a:ext uri="{FF2B5EF4-FFF2-40B4-BE49-F238E27FC236}">
                <a16:creationId xmlns:a16="http://schemas.microsoft.com/office/drawing/2014/main" id="{F94F6014-3653-8523-C318-13005227CE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419" r="26419"/>
          <a:stretch>
            <a:fillRect/>
          </a:stretch>
        </p:blipFill>
        <p:spPr>
          <a:xfrm>
            <a:off x="7380720" y="238125"/>
            <a:ext cx="4573154" cy="6381749"/>
          </a:xfr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C05FDB8-D69B-A108-D96E-BFD6858A4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" y="238125"/>
            <a:ext cx="6837795" cy="822579"/>
          </a:xfrm>
        </p:spPr>
        <p:txBody>
          <a:bodyPr/>
          <a:lstStyle/>
          <a:p>
            <a:pPr algn="ctr"/>
            <a:r>
              <a:rPr lang="pt-BR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38562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Calendário&#10;&#10;O conteúdo gerado por IA pode estar incorreto.">
            <a:extLst>
              <a:ext uri="{FF2B5EF4-FFF2-40B4-BE49-F238E27FC236}">
                <a16:creationId xmlns:a16="http://schemas.microsoft.com/office/drawing/2014/main" id="{8EEFE6E1-6107-5496-FA0A-FC367470DE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351" t="923" r="24676" b="1580"/>
          <a:stretch>
            <a:fillRect/>
          </a:stretch>
        </p:blipFill>
        <p:spPr>
          <a:xfrm>
            <a:off x="7371185" y="238126"/>
            <a:ext cx="4582690" cy="6371676"/>
          </a:xfrm>
          <a:prstGeom prst="round2DiagRect">
            <a:avLst>
              <a:gd name="adj1" fmla="val 5608"/>
              <a:gd name="adj2" fmla="val 0"/>
            </a:avLst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524718-1259-4EBE-EDA3-E79A39E20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126" y="1060704"/>
            <a:ext cx="6837795" cy="4730496"/>
          </a:xfrm>
        </p:spPr>
        <p:txBody>
          <a:bodyPr/>
          <a:lstStyle/>
          <a:p>
            <a:r>
              <a:rPr lang="pt-BR" sz="2000" dirty="0"/>
              <a:t>O </a:t>
            </a:r>
            <a:r>
              <a:rPr lang="pt-BR" sz="2000" b="1" dirty="0" err="1"/>
              <a:t>Zabbix</a:t>
            </a:r>
            <a:r>
              <a:rPr lang="pt-BR" sz="2000" dirty="0"/>
              <a:t> é um sistema gratuito que usamos para </a:t>
            </a:r>
            <a:r>
              <a:rPr lang="pt-BR" sz="2000" b="1" dirty="0"/>
              <a:t>ver os dados e gerar alertas</a:t>
            </a:r>
            <a:r>
              <a:rPr lang="pt-BR" sz="2000" dirty="0"/>
              <a:t>.</a:t>
            </a:r>
            <a:br>
              <a:rPr lang="pt-BR" sz="2000" dirty="0"/>
            </a:br>
            <a:r>
              <a:rPr lang="pt-BR" sz="2000" dirty="0"/>
              <a:t>Com ele, é possível:</a:t>
            </a:r>
          </a:p>
          <a:p>
            <a:r>
              <a:rPr lang="pt-BR" sz="2000" dirty="0"/>
              <a:t>Ver </a:t>
            </a:r>
            <a:r>
              <a:rPr lang="pt-BR" sz="2000" b="1" dirty="0"/>
              <a:t>gráficos em tempo real</a:t>
            </a:r>
            <a:r>
              <a:rPr lang="pt-BR" sz="2000" dirty="0"/>
              <a:t>;</a:t>
            </a:r>
          </a:p>
          <a:p>
            <a:r>
              <a:rPr lang="pt-BR" sz="2000" dirty="0"/>
              <a:t>Receber </a:t>
            </a:r>
            <a:r>
              <a:rPr lang="pt-BR" sz="2000" b="1" dirty="0"/>
              <a:t>avisos automáticos</a:t>
            </a:r>
            <a:r>
              <a:rPr lang="pt-BR" sz="2000" dirty="0"/>
              <a:t> se a temperatura subir demais;</a:t>
            </a:r>
          </a:p>
          <a:p>
            <a:r>
              <a:rPr lang="pt-BR" sz="2000" dirty="0"/>
              <a:t>Acompanhar o </a:t>
            </a:r>
            <a:r>
              <a:rPr lang="pt-BR" sz="2000" b="1" dirty="0"/>
              <a:t>histórico das medições</a:t>
            </a:r>
            <a:r>
              <a:rPr lang="pt-BR" sz="2000" dirty="0"/>
              <a:t>.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993A99-8D6B-CBE9-3AC5-85042FA1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" y="238125"/>
            <a:ext cx="6837795" cy="822579"/>
          </a:xfrm>
        </p:spPr>
        <p:txBody>
          <a:bodyPr/>
          <a:lstStyle/>
          <a:p>
            <a:pPr algn="ctr"/>
            <a:r>
              <a:rPr lang="pt-BR" dirty="0"/>
              <a:t>ZABBIX</a:t>
            </a:r>
          </a:p>
        </p:txBody>
      </p:sp>
      <p:pic>
        <p:nvPicPr>
          <p:cNvPr id="8" name="Imagem 7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287C3CC4-025A-501D-D9E0-D74B8128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3808429"/>
            <a:ext cx="6715124" cy="28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3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6220F29-951B-C4BF-63C0-5DA91054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" y="238125"/>
            <a:ext cx="6837795" cy="822579"/>
          </a:xfrm>
        </p:spPr>
        <p:txBody>
          <a:bodyPr/>
          <a:lstStyle/>
          <a:p>
            <a:pPr algn="ctr"/>
            <a:r>
              <a:rPr lang="pt-BR" dirty="0"/>
              <a:t>COMO FUNCIONA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9C38EB3-9242-177B-C880-63A86BE1B62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324718" y="2075431"/>
            <a:ext cx="561564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sensor mede a temperatura e umidade;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Arduino envia os dados via Wi-Fi para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servidor;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Zabbix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registra e exibe os valores no painel;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a temperatura ultrapassar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8°C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 sistema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envia um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alerta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0652BF-BBF6-7EB4-F838-325CD1EC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9232"/>
            <a:ext cx="5455381" cy="400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2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D3192-1F34-7C14-4EC7-FBF1A89B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54CBEA-A4E1-A71B-1A03-A03D5F5BA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2608" y="2249486"/>
            <a:ext cx="5727191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pt-BR" dirty="0"/>
              <a:t>Nos testes, o sistema conseguiu:</a:t>
            </a:r>
          </a:p>
          <a:p>
            <a:pPr>
              <a:lnSpc>
                <a:spcPct val="110000"/>
              </a:lnSpc>
            </a:pPr>
            <a:r>
              <a:rPr lang="pt-BR" dirty="0"/>
              <a:t>Enviar dados de forma estável;</a:t>
            </a:r>
          </a:p>
          <a:p>
            <a:pPr>
              <a:lnSpc>
                <a:spcPct val="110000"/>
              </a:lnSpc>
            </a:pPr>
            <a:r>
              <a:rPr lang="pt-BR" dirty="0"/>
              <a:t>Exibir medições em tempo real;</a:t>
            </a:r>
          </a:p>
          <a:p>
            <a:pPr>
              <a:lnSpc>
                <a:spcPct val="110000"/>
              </a:lnSpc>
            </a:pPr>
            <a:r>
              <a:rPr lang="pt-BR" dirty="0"/>
              <a:t>Emitir alertas automáticos acima de 8°C.</a:t>
            </a:r>
          </a:p>
          <a:p>
            <a:pPr>
              <a:lnSpc>
                <a:spcPct val="110000"/>
              </a:lnSpc>
            </a:pPr>
            <a:r>
              <a:rPr lang="pt-BR" dirty="0"/>
              <a:t>Reduz o desperdício de alimentos;</a:t>
            </a:r>
          </a:p>
          <a:p>
            <a:pPr>
              <a:lnSpc>
                <a:spcPct val="110000"/>
              </a:lnSpc>
            </a:pPr>
            <a:r>
              <a:rPr lang="it-IT" dirty="0"/>
              <a:t>Usa software e hardware livres;</a:t>
            </a:r>
            <a:endParaRPr lang="pt-BR" b="1" dirty="0"/>
          </a:p>
          <a:p>
            <a:pPr>
              <a:lnSpc>
                <a:spcPct val="110000"/>
              </a:lnSpc>
            </a:pPr>
            <a:r>
              <a:rPr lang="pt-BR" b="1" dirty="0"/>
              <a:t>Custo estimado:</a:t>
            </a:r>
            <a:r>
              <a:rPr lang="pt-BR" dirty="0"/>
              <a:t> cerca de </a:t>
            </a:r>
            <a:r>
              <a:rPr lang="pt-BR" b="1" dirty="0"/>
              <a:t>R$ 780,00</a:t>
            </a:r>
          </a:p>
          <a:p>
            <a:pPr>
              <a:lnSpc>
                <a:spcPct val="110000"/>
              </a:lnSpc>
            </a:pPr>
            <a:endParaRPr lang="pt-BR" b="1" dirty="0"/>
          </a:p>
          <a:p>
            <a:pPr>
              <a:lnSpc>
                <a:spcPct val="110000"/>
              </a:lnSpc>
            </a:pPr>
            <a:endParaRPr lang="pt-BR" dirty="0"/>
          </a:p>
          <a:p>
            <a:pPr marL="0" indent="0">
              <a:lnSpc>
                <a:spcPct val="110000"/>
              </a:lnSpc>
              <a:buNone/>
            </a:pPr>
            <a:endParaRPr lang="pt-BR" dirty="0"/>
          </a:p>
          <a:p>
            <a:pPr>
              <a:lnSpc>
                <a:spcPct val="110000"/>
              </a:lnSpc>
            </a:pPr>
            <a:endParaRPr lang="pt-BR" dirty="0"/>
          </a:p>
        </p:txBody>
      </p:sp>
      <p:pic>
        <p:nvPicPr>
          <p:cNvPr id="6" name="Espaço Reservado para Imagem 5" descr="Diagrama&#10;&#10;O conteúdo gerado por IA pode estar incorreto.">
            <a:extLst>
              <a:ext uri="{FF2B5EF4-FFF2-40B4-BE49-F238E27FC236}">
                <a16:creationId xmlns:a16="http://schemas.microsoft.com/office/drawing/2014/main" id="{095104DB-0341-485F-4081-1DF13B2FB5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548" r="16647"/>
          <a:stretch>
            <a:fillRect/>
          </a:stretch>
        </p:blipFill>
        <p:spPr>
          <a:xfrm>
            <a:off x="6094412" y="1186774"/>
            <a:ext cx="5936339" cy="4312596"/>
          </a:xfrm>
          <a:noFill/>
        </p:spPr>
      </p:pic>
    </p:spTree>
    <p:extLst>
      <p:ext uri="{BB962C8B-B14F-4D97-AF65-F5344CB8AC3E}">
        <p14:creationId xmlns:p14="http://schemas.microsoft.com/office/powerpoint/2010/main" val="327488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AC664-3168-6BFB-DBCA-93B5D8B1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84417A-BC6C-99F2-A22E-687773330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10306878" cy="354171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b="1" dirty="0"/>
              <a:t>Clima Conectado</a:t>
            </a:r>
            <a:r>
              <a:rPr lang="pt-BR" dirty="0"/>
              <a:t> mostra como a tecnologia pode ajudar pequenos negócios a </a:t>
            </a:r>
            <a:r>
              <a:rPr lang="pt-BR" b="1" dirty="0"/>
              <a:t>melhorar o controle e a segurança dos alimentos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Com baixo investimento e ferramentas gratuitas, é possível </a:t>
            </a:r>
            <a:r>
              <a:rPr lang="pt-BR" b="1" dirty="0"/>
              <a:t>monitorar o ambiente e tomar decisões com base em dados reais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3589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486</Words>
  <Application>Microsoft Office PowerPoint</Application>
  <PresentationFormat>Widescreen</PresentationFormat>
  <Paragraphs>59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Circuito</vt:lpstr>
      <vt:lpstr>UNIVERSIDADE VIRTUAL DO ESTADO DE SÃO PAULO</vt:lpstr>
      <vt:lpstr>Apresentação do PowerPoint</vt:lpstr>
      <vt:lpstr>TECNOLOGIAS USADAS</vt:lpstr>
      <vt:lpstr>ARDUINO</vt:lpstr>
      <vt:lpstr>ZABBIX</vt:lpstr>
      <vt:lpstr>COMO FUNCIONA</vt:lpstr>
      <vt:lpstr>RESULTADOS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 Natã</dc:creator>
  <cp:lastModifiedBy>TI Natã</cp:lastModifiedBy>
  <cp:revision>5</cp:revision>
  <dcterms:created xsi:type="dcterms:W3CDTF">2025-11-02T13:35:33Z</dcterms:created>
  <dcterms:modified xsi:type="dcterms:W3CDTF">2025-11-08T11:13:09Z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